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97" r:id="rId4"/>
    <p:sldId id="271" r:id="rId5"/>
    <p:sldId id="319" r:id="rId6"/>
    <p:sldId id="320" r:id="rId7"/>
    <p:sldId id="324" r:id="rId8"/>
    <p:sldId id="325" r:id="rId9"/>
    <p:sldId id="326" r:id="rId10"/>
    <p:sldId id="323" r:id="rId11"/>
    <p:sldId id="327" r:id="rId12"/>
    <p:sldId id="314" r:id="rId13"/>
    <p:sldId id="315" r:id="rId14"/>
    <p:sldId id="259" r:id="rId15"/>
    <p:sldId id="260" r:id="rId16"/>
    <p:sldId id="262" r:id="rId17"/>
    <p:sldId id="257" r:id="rId18"/>
    <p:sldId id="278" r:id="rId19"/>
    <p:sldId id="266" r:id="rId20"/>
    <p:sldId id="265" r:id="rId21"/>
    <p:sldId id="268" r:id="rId22"/>
    <p:sldId id="272" r:id="rId23"/>
    <p:sldId id="273" r:id="rId24"/>
    <p:sldId id="279" r:id="rId25"/>
    <p:sldId id="274" r:id="rId26"/>
    <p:sldId id="261" r:id="rId27"/>
    <p:sldId id="267" r:id="rId28"/>
    <p:sldId id="269" r:id="rId29"/>
    <p:sldId id="275" r:id="rId30"/>
    <p:sldId id="276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003366"/>
    <a:srgbClr val="003300"/>
    <a:srgbClr val="333300"/>
    <a:srgbClr val="660033"/>
    <a:srgbClr val="000066"/>
    <a:srgbClr val="FFFFCC"/>
    <a:srgbClr val="66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4BB1-DF2F-44E3-8BBE-0EFA6664682E}" type="datetimeFigureOut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EF8E-30DB-417A-BA8A-184BDE001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27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EF8E-30DB-417A-BA8A-184BDE001EE7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55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B2D5-F041-4D3C-BA52-5225B2E8C8B0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2BAD-54F0-4D5B-9EA3-13176D8C70F7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D821-685C-48E2-85F8-14876E6B5E2A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B6FA-B8A3-47DE-ACC4-F561DA8923C5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E4F8-EC4A-4C16-9F40-69E1A8F03501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060-782B-44FA-8B78-13B53D1E599F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75C6-853B-401D-AF30-E61C6BD7F6DA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3CCF-9650-4A6B-AB2A-E4802A7A9536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9D56-DD11-4E8C-BBE4-F1675F7B232B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0820-5727-4EA7-820C-5C615D96D638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D538-8579-4943-A735-AFC419B9C8A9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EFC2-C58B-4C37-96A2-46F4DE4D02A8}" type="datetime1">
              <a:rPr lang="zh-TW" altLang="en-US" smtClean="0"/>
              <a:t>2016/2/26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45BBC-B01D-47F9-826C-EAED1BD643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7642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effectLst/>
                <a:latin typeface="+mj-ea"/>
              </a:rPr>
              <a:t>當治療師角色反轉</a:t>
            </a:r>
            <a:r>
              <a:rPr lang="en-US" altLang="zh-TW" dirty="0" smtClean="0">
                <a:solidFill>
                  <a:srgbClr val="C00000"/>
                </a:solidFill>
                <a:effectLst/>
                <a:latin typeface="+mj-ea"/>
              </a:rPr>
              <a:t/>
            </a:r>
            <a:br>
              <a:rPr lang="en-US" altLang="zh-TW" dirty="0" smtClean="0">
                <a:solidFill>
                  <a:srgbClr val="C00000"/>
                </a:solidFill>
                <a:effectLst/>
                <a:latin typeface="+mj-ea"/>
              </a:rPr>
            </a:br>
            <a:r>
              <a:rPr lang="en-US" altLang="zh-TW" dirty="0" smtClean="0">
                <a:solidFill>
                  <a:srgbClr val="C00000"/>
                </a:solidFill>
                <a:effectLst/>
                <a:latin typeface="+mj-ea"/>
              </a:rPr>
              <a:t>--</a:t>
            </a:r>
            <a:r>
              <a:rPr lang="zh-TW" altLang="en-US" dirty="0" smtClean="0">
                <a:solidFill>
                  <a:srgbClr val="C00000"/>
                </a:solidFill>
                <a:effectLst/>
                <a:latin typeface="+mj-ea"/>
              </a:rPr>
              <a:t>職能治療知能內化的大考驗</a:t>
            </a:r>
            <a:endParaRPr lang="zh-TW" altLang="en-US" dirty="0">
              <a:solidFill>
                <a:srgbClr val="C00000"/>
              </a:solidFill>
              <a:effectLst/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776864" cy="158417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高麗芷</a:t>
            </a:r>
            <a:endParaRPr lang="en-US" altLang="zh-TW" sz="3600" b="1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r>
              <a:rPr lang="zh-TW" altLang="en-US" sz="3600" b="1" dirty="0" smtClean="0">
                <a:solidFill>
                  <a:srgbClr val="336600"/>
                </a:solidFill>
                <a:latin typeface="+mj-ea"/>
                <a:ea typeface="+mj-ea"/>
              </a:rPr>
              <a:t>第</a:t>
            </a:r>
            <a:r>
              <a:rPr lang="en-US" altLang="zh-TW" sz="3600" b="1" dirty="0" smtClean="0">
                <a:solidFill>
                  <a:srgbClr val="336600"/>
                </a:solidFill>
                <a:latin typeface="+mj-ea"/>
                <a:ea typeface="+mj-ea"/>
              </a:rPr>
              <a:t>13</a:t>
            </a:r>
            <a:r>
              <a:rPr lang="zh-TW" altLang="en-US" sz="3600" b="1" dirty="0" smtClean="0">
                <a:solidFill>
                  <a:srgbClr val="336600"/>
                </a:solidFill>
                <a:latin typeface="+mj-ea"/>
                <a:ea typeface="+mj-ea"/>
              </a:rPr>
              <a:t>屆十大傑出女青年</a:t>
            </a:r>
            <a:endParaRPr lang="en-US" altLang="zh-TW" sz="3600" b="1" dirty="0" smtClean="0">
              <a:solidFill>
                <a:srgbClr val="336600"/>
              </a:solidFill>
              <a:latin typeface="+mj-ea"/>
              <a:ea typeface="+mj-ea"/>
            </a:endParaRPr>
          </a:p>
          <a:p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8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zh-TW" altLang="en-US" dirty="0" smtClean="0"/>
              <a:t>各院復健素質也有差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1662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萬芳醫院在台北市，復健比雲林分院差！</a:t>
            </a:r>
            <a:endParaRPr lang="en-US" altLang="zh-TW" sz="36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在萬芳，本人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要求兩次，才轉介復健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科。</a:t>
            </a:r>
            <a:endParaRPr lang="en-US" altLang="zh-TW" sz="36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臺大總院</a:t>
            </a:r>
            <a:r>
              <a:rPr lang="zh-TW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、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雲林分院</a:t>
            </a:r>
            <a:r>
              <a:rPr lang="zh-TW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硬體、人員素質都很好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6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振興醫院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雖然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場地很大，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，治療師素質</a:t>
            </a:r>
            <a:r>
              <a:rPr lang="en-US" altLang="zh-TW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ok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，但病人及看護多到像市場，影響接受復健的品質。</a:t>
            </a:r>
            <a:endParaRPr lang="en-US" altLang="zh-TW" sz="36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仁愛醫院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：雖然治療師素質</a:t>
            </a:r>
            <a:r>
              <a:rPr lang="en-US" altLang="zh-TW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ok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，場地小、病人多，流程不佳，病人很辛苦。</a:t>
            </a:r>
            <a:endParaRPr lang="en-US" altLang="zh-TW" sz="35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3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zh-TW" altLang="en-US" dirty="0"/>
              <a:t>萬芳</a:t>
            </a:r>
            <a:r>
              <a:rPr lang="zh-TW" altLang="en-US" dirty="0" smtClean="0"/>
              <a:t>醫院愧對醫學中心之美名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萬芳醫院</a:t>
            </a:r>
            <a:r>
              <a:rPr lang="en-US" altLang="zh-TW" sz="35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5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素質不齊、且復健時間不到半小時；</a:t>
            </a:r>
            <a:r>
              <a:rPr lang="en-US" altLang="zh-TW" sz="35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OT</a:t>
            </a:r>
            <a:r>
              <a:rPr lang="zh-TW" altLang="en-US" sz="35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只做副木，不做治療。</a:t>
            </a:r>
            <a:endParaRPr lang="en-US" altLang="zh-TW" sz="35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第一天，我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身上帶著術後引流血水袋，尿袋，坐輪椅去復健科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r>
              <a:rPr lang="en-US" altLang="zh-TW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說</a:t>
            </a:r>
            <a:r>
              <a:rPr lang="zh-TW" alt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因為我還有引流管、尿袋，無法給我做</a:t>
            </a:r>
            <a:r>
              <a:rPr lang="en-US" altLang="zh-TW" sz="3600" b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，我說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給一些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建議，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我在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床上自己復健，她說因為我無法自己</a:t>
            </a:r>
            <a:r>
              <a:rPr lang="en-US" altLang="zh-TW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transfer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到</a:t>
            </a:r>
            <a:r>
              <a:rPr lang="en-US" altLang="zh-TW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mat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上，無法做評估，我說我是台大醫學院復健醫學系第一屆畢業生，她聽不進我自述功能及問題的自評，依然重複她前面無理的藉口。我們辯論了很久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，其他</a:t>
            </a:r>
            <a:r>
              <a:rPr lang="en-US" altLang="zh-TW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冷眼旁觀，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一位有十年資歷的台大碩士</a:t>
            </a:r>
            <a:r>
              <a:rPr lang="en-US" altLang="zh-TW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來圓場</a:t>
            </a:r>
            <a:r>
              <a:rPr lang="zh-TW" altLang="en-US" sz="36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6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</a:t>
            </a:r>
            <a:r>
              <a:rPr lang="zh-TW" alt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我堅持下，第二天換成這位女性為我的</a:t>
            </a:r>
            <a:r>
              <a:rPr lang="en-US" altLang="zh-TW" sz="3600" b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PT</a:t>
            </a:r>
            <a:r>
              <a:rPr lang="zh-TW" altLang="en-US" sz="36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6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en-US" altLang="zh-TW" sz="35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0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/>
              <a:t>自求多福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腿部喪失本體覺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(sense of position)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，腿部冰冷得很不舒服，請家人買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熱敷墊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來解除冰冷的痛苦。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睡覺時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醫院的被子薄又輕，翻身就蓋不到腿部，腿無力去調整，連續住院的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日，需要用手把被子扔到腳部，才能保暖。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因為復健，右腿的腿力有些進步，又因為自動出院回家住，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棉毯比較有重量又大，保暖效果好多了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5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醫院美髮部床</a:t>
            </a:r>
            <a:r>
              <a:rPr lang="zh-TW" altLang="en-US" dirty="0" smtClean="0"/>
              <a:t>邊洗髮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每天做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復健十分吃力，出盡吃奶的力量，全身出汗，兩天就需要洗髮。萬芳醫院、臺大醫院雲林分院、臺大醫院總院都匯到床邊洗髮，振興、仁愛醫院就要到美髮部去洗髮。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腹按摩、用梳子前以手指輕拉開打結處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，自己指導洗頭妹。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FF99"/>
                </a:solidFill>
              </a:rPr>
              <a:t>Social network</a:t>
            </a:r>
            <a:endParaRPr lang="zh-TW" altLang="en-US" dirty="0">
              <a:solidFill>
                <a:srgbClr val="FFFF9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人生的不同階段要交各階層的朋友。</a:t>
            </a:r>
            <a:endParaRPr lang="en-US" altLang="zh-TW" dirty="0" smtClean="0">
              <a:solidFill>
                <a:srgbClr val="33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許多真性情的師友，例如：</a:t>
            </a:r>
            <a:endParaRPr lang="en-US" altLang="zh-TW" dirty="0" smtClean="0">
              <a:solidFill>
                <a:srgbClr val="33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2313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吳鑫漢老師多次到病榻前關懷指點平、</a:t>
            </a:r>
            <a:endParaRPr lang="en-US" altLang="zh-TW" dirty="0" smtClean="0">
              <a:solidFill>
                <a:srgbClr val="33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2313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旅美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徐小嬌、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王慧明多次到我家給我評估、指導。</a:t>
            </a:r>
            <a:endParaRPr lang="en-US" altLang="zh-TW" dirty="0" smtClean="0">
              <a:solidFill>
                <a:srgbClr val="33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2313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蘇瑞芬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baseline="30000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戴瑞雄，探視後還持續用</a:t>
            </a:r>
            <a:r>
              <a:rPr lang="en-US" altLang="zh-TW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e-mail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追蹤病情</a:t>
            </a:r>
            <a:r>
              <a:rPr lang="zh-TW" altLang="en-US" dirty="0" smtClean="0">
                <a:solidFill>
                  <a:srgbClr val="33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33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2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CFFCC"/>
                </a:solidFill>
              </a:rPr>
              <a:t>真心經營</a:t>
            </a:r>
            <a:endParaRPr lang="zh-TW" altLang="en-US" dirty="0">
              <a:solidFill>
                <a:srgbClr val="CCFF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公職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年退休後，這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年來，到不同縣市任顧問督導，不嫌路遠偏僻、儘管同仁能力參差不齊，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OT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的專長就是因材施教。</a:t>
            </a:r>
            <a:endParaRPr lang="en-US" altLang="zh-TW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如此交了各地、擁有不同資源的朋友。友誼的回饋，非原先所能預料。</a:t>
            </a:r>
            <a:endParaRPr lang="en-US" altLang="zh-TW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過去較少與朋友交換親友生病的經驗，在病榻上聽到許多，也分享很多給朋友。</a:t>
            </a:r>
            <a:endParaRPr lang="en-US" altLang="zh-TW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更想以病人的角度，看</a:t>
            </a:r>
            <a:r>
              <a:rPr lang="en-US" altLang="zh-TW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OT</a:t>
            </a:r>
            <a:r>
              <a:rPr lang="zh-TW" altLang="en-US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還可以如何更上一層樓。</a:t>
            </a:r>
            <a:endParaRPr lang="en-US" altLang="zh-TW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CFF"/>
                </a:solidFill>
              </a:rPr>
              <a:t>運籌帷幄：</a:t>
            </a:r>
            <a:r>
              <a:rPr lang="zh-TW" altLang="en-US" sz="3200" dirty="0" smtClean="0">
                <a:solidFill>
                  <a:srgbClr val="FFCCFF"/>
                </a:solidFill>
              </a:rPr>
              <a:t>發揮各成員職能角色</a:t>
            </a:r>
            <a:endParaRPr lang="zh-TW" altLang="en-US" sz="3200" dirty="0">
              <a:solidFill>
                <a:srgbClr val="FFCC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990033"/>
                </a:solidFill>
                <a:latin typeface="+mj-ea"/>
                <a:ea typeface="+mj-ea"/>
              </a:rPr>
              <a:t>親情要用心去經營，還要冷靜地運籌帷幄</a:t>
            </a:r>
            <a:r>
              <a:rPr lang="zh-TW" altLang="en-US" dirty="0" smtClean="0">
                <a:solidFill>
                  <a:srgbClr val="990033"/>
                </a:solidFill>
                <a:latin typeface="+mj-ea"/>
                <a:ea typeface="+mj-ea"/>
              </a:rPr>
              <a:t>。</a:t>
            </a:r>
            <a:endParaRPr lang="en-US" altLang="zh-TW" dirty="0" smtClean="0">
              <a:solidFill>
                <a:srgbClr val="990033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990033"/>
                </a:solidFill>
                <a:latin typeface="+mj-ea"/>
                <a:ea typeface="+mj-ea"/>
              </a:rPr>
              <a:t>如何讓學法律，剛從局長位置退休，習慣有龐大團隊輔佐的先生，成為自己的</a:t>
            </a:r>
            <a:r>
              <a:rPr lang="en-US" altLang="zh-TW" dirty="0" smtClean="0">
                <a:solidFill>
                  <a:srgbClr val="990033"/>
                </a:solidFill>
                <a:latin typeface="微軟正黑體"/>
                <a:ea typeface="微軟正黑體"/>
              </a:rPr>
              <a:t>｢</a:t>
            </a:r>
            <a:r>
              <a:rPr lang="zh-TW" altLang="en-US" b="1" dirty="0" smtClean="0">
                <a:solidFill>
                  <a:srgbClr val="990033"/>
                </a:solidFill>
                <a:latin typeface="+mj-ea"/>
                <a:ea typeface="+mj-ea"/>
              </a:rPr>
              <a:t>特別看護</a:t>
            </a:r>
            <a:r>
              <a:rPr lang="en-US" altLang="zh-TW" dirty="0" smtClean="0">
                <a:solidFill>
                  <a:srgbClr val="990033"/>
                </a:solidFill>
                <a:latin typeface="微軟正黑體"/>
                <a:ea typeface="微軟正黑體"/>
              </a:rPr>
              <a:t>｣</a:t>
            </a:r>
            <a:r>
              <a:rPr lang="zh-TW" altLang="en-US" dirty="0" smtClean="0">
                <a:solidFill>
                  <a:srgbClr val="990033"/>
                </a:solidFill>
                <a:latin typeface="+mj-ea"/>
                <a:ea typeface="+mj-ea"/>
              </a:rPr>
              <a:t>、</a:t>
            </a:r>
            <a:r>
              <a:rPr lang="en-US" altLang="zh-TW" dirty="0" smtClean="0">
                <a:solidFill>
                  <a:srgbClr val="990033"/>
                </a:solidFill>
                <a:latin typeface="微軟正黑體"/>
                <a:ea typeface="微軟正黑體"/>
              </a:rPr>
              <a:t>｢</a:t>
            </a:r>
            <a:r>
              <a:rPr lang="zh-TW" altLang="en-US" dirty="0" smtClean="0">
                <a:solidFill>
                  <a:srgbClr val="990033"/>
                </a:solidFill>
                <a:latin typeface="+mj-ea"/>
                <a:ea typeface="+mj-ea"/>
              </a:rPr>
              <a:t>專案經理人</a:t>
            </a:r>
            <a:r>
              <a:rPr lang="en-US" altLang="zh-TW" dirty="0" smtClean="0">
                <a:solidFill>
                  <a:srgbClr val="990033"/>
                </a:solidFill>
                <a:latin typeface="微軟正黑體"/>
                <a:ea typeface="微軟正黑體"/>
              </a:rPr>
              <a:t>｣</a:t>
            </a:r>
            <a:r>
              <a:rPr lang="zh-TW" altLang="en-US" dirty="0" smtClean="0">
                <a:solidFill>
                  <a:srgbClr val="990033"/>
                </a:solidFill>
                <a:latin typeface="微軟正黑體"/>
                <a:ea typeface="微軟正黑體"/>
              </a:rPr>
              <a:t>。須不著痕跡的一步一步的教。</a:t>
            </a:r>
            <a:endParaRPr lang="en-US" altLang="zh-TW" dirty="0" smtClean="0">
              <a:solidFill>
                <a:srgbClr val="990033"/>
              </a:solidFill>
              <a:latin typeface="微軟正黑體"/>
              <a:ea typeface="微軟正黑體"/>
            </a:endParaRPr>
          </a:p>
          <a:p>
            <a:r>
              <a:rPr lang="zh-TW" altLang="en-US" dirty="0">
                <a:solidFill>
                  <a:srgbClr val="990033"/>
                </a:solidFill>
                <a:latin typeface="微軟正黑體"/>
                <a:ea typeface="微軟正黑體"/>
              </a:rPr>
              <a:t>如何</a:t>
            </a:r>
            <a:r>
              <a:rPr lang="zh-TW" altLang="en-US" dirty="0" smtClean="0">
                <a:solidFill>
                  <a:srgbClr val="990033"/>
                </a:solidFill>
                <a:latin typeface="微軟正黑體"/>
                <a:ea typeface="微軟正黑體"/>
              </a:rPr>
              <a:t>讓小學一年級以前由南部婆婆養的女兒，現在有三個小小孩的女兒，</a:t>
            </a:r>
            <a:r>
              <a:rPr lang="zh-TW" altLang="en-US" b="1" dirty="0" smtClean="0">
                <a:solidFill>
                  <a:srgbClr val="990033"/>
                </a:solidFill>
                <a:latin typeface="微軟正黑體"/>
                <a:ea typeface="微軟正黑體"/>
              </a:rPr>
              <a:t>每周為我針灸，即使住到台大雲林分院</a:t>
            </a:r>
            <a:r>
              <a:rPr lang="zh-TW" altLang="en-US" dirty="0" smtClean="0">
                <a:solidFill>
                  <a:srgbClr val="990033"/>
                </a:solidFill>
                <a:latin typeface="微軟正黑體"/>
                <a:ea typeface="微軟正黑體"/>
              </a:rPr>
              <a:t>。</a:t>
            </a:r>
            <a:endParaRPr lang="en-US" altLang="zh-TW" dirty="0" smtClean="0">
              <a:solidFill>
                <a:srgbClr val="990033"/>
              </a:solidFill>
              <a:latin typeface="微軟正黑體"/>
              <a:ea typeface="微軟正黑體"/>
            </a:endParaRPr>
          </a:p>
          <a:p>
            <a:r>
              <a:rPr lang="zh-TW" altLang="en-US" dirty="0">
                <a:solidFill>
                  <a:srgbClr val="990033"/>
                </a:solidFill>
                <a:latin typeface="微軟正黑體"/>
                <a:ea typeface="微軟正黑體"/>
              </a:rPr>
              <a:t>如何</a:t>
            </a:r>
            <a:r>
              <a:rPr lang="zh-TW" altLang="en-US" dirty="0" smtClean="0">
                <a:solidFill>
                  <a:srgbClr val="990033"/>
                </a:solidFill>
                <a:latin typeface="微軟正黑體"/>
                <a:ea typeface="微軟正黑體"/>
              </a:rPr>
              <a:t>讓還在讀大學的兒子，當媽媽住了五家醫院，還能代爸爸的班，讓爸爸喘口氣。</a:t>
            </a:r>
            <a:endParaRPr lang="en-US" altLang="zh-TW" dirty="0" smtClean="0">
              <a:solidFill>
                <a:srgbClr val="990033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5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FFCC"/>
                </a:solidFill>
              </a:rPr>
              <a:t>adaptation</a:t>
            </a:r>
            <a:endParaRPr lang="zh-TW" altLang="en-US" dirty="0">
              <a:solidFill>
                <a:srgbClr val="FFFF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rgbClr val="66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Illness—</a:t>
            </a:r>
          </a:p>
          <a:p>
            <a:pPr lvl="1"/>
            <a:r>
              <a:rPr lang="zh-TW" altLang="en-US" dirty="0" smtClean="0">
                <a:solidFill>
                  <a:srgbClr val="00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現況、</a:t>
            </a:r>
            <a:endParaRPr lang="en-US" altLang="zh-TW" dirty="0" smtClean="0">
              <a:solidFill>
                <a:srgbClr val="00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00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病程中點點滴滴的變化、</a:t>
            </a:r>
            <a:endParaRPr lang="en-US" altLang="zh-TW" dirty="0" smtClean="0">
              <a:solidFill>
                <a:srgbClr val="00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00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短中長期的預後</a:t>
            </a:r>
            <a:endParaRPr lang="en-US" altLang="zh-TW" dirty="0" smtClean="0">
              <a:solidFill>
                <a:srgbClr val="00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dirty="0" smtClean="0">
                <a:solidFill>
                  <a:srgbClr val="66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Roles—</a:t>
            </a: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原來的強者成弱者，與家人的關係更親密了。</a:t>
            </a:r>
            <a:endParaRPr lang="en-US" altLang="zh-TW" b="1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00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家人對此變化如何順應，</a:t>
            </a:r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請孫子做我的志工</a:t>
            </a:r>
            <a:endParaRPr lang="en-US" altLang="zh-TW" b="1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b="1" dirty="0" smtClean="0">
                <a:solidFill>
                  <a:srgbClr val="66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Environment</a:t>
            </a:r>
          </a:p>
          <a:p>
            <a:pPr lvl="1"/>
            <a:r>
              <a:rPr lang="zh-TW" altLang="en-US" dirty="0" smtClean="0">
                <a:solidFill>
                  <a:srgbClr val="66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我決定要提早出院，花了兩週說服先生</a:t>
            </a:r>
            <a:endParaRPr lang="en-US" altLang="zh-TW" dirty="0" smtClean="0">
              <a:solidFill>
                <a:srgbClr val="660066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66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先生堅持出院前的週六、周日各請假四小時回家適應，</a:t>
            </a:r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看到不足處，請</a:t>
            </a:r>
            <a:r>
              <a:rPr lang="en-US" altLang="zh-TW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OT</a:t>
            </a:r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加強訓練所需能力。</a:t>
            </a:r>
            <a:endParaRPr lang="en-US" altLang="zh-TW" b="1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在現實環境中，不斷調適。</a:t>
            </a:r>
            <a:endParaRPr lang="en-US" altLang="zh-TW" b="1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endParaRPr lang="en-US" altLang="zh-TW" dirty="0">
              <a:solidFill>
                <a:srgbClr val="660066"/>
              </a:solidFill>
            </a:endParaRPr>
          </a:p>
          <a:p>
            <a:endParaRPr lang="zh-TW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62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communication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b="1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溝通前充分準備資料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solidFill>
                <a:srgbClr val="0033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b="1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找機會向醫療團隊發問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solidFill>
                <a:srgbClr val="0033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dirty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確認自己的想法是否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正確、如何修正，更清楚問題及目前能力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0033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台大</a:t>
            </a:r>
            <a:r>
              <a:rPr lang="en-US" altLang="zh-TW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PT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OT</a:t>
            </a:r>
            <a:r>
              <a:rPr lang="zh-TW" altLang="en-US" dirty="0" smtClean="0">
                <a:solidFill>
                  <a:srgbClr val="0033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幫助大。</a:t>
            </a:r>
            <a:endParaRPr lang="en-US" altLang="zh-TW" dirty="0" smtClean="0">
              <a:solidFill>
                <a:srgbClr val="0033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8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altLang="zh-TW" dirty="0" smtClean="0"/>
              <a:t>Volition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00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Personal </a:t>
            </a:r>
            <a:r>
              <a:rPr lang="en-US" altLang="zh-TW" sz="3600" b="1" dirty="0" smtClean="0">
                <a:solidFill>
                  <a:srgbClr val="00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causation</a:t>
            </a:r>
            <a:r>
              <a:rPr lang="en-US" altLang="zh-TW" sz="3600" dirty="0" smtClean="0">
                <a:solidFill>
                  <a:srgbClr val="00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—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邏輯分析、</a:t>
            </a:r>
            <a:endParaRPr lang="en-US" altLang="zh-TW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知性、感性與理性平衡分析、</a:t>
            </a:r>
            <a:endParaRPr lang="en-US" altLang="zh-TW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當機立斷</a:t>
            </a:r>
            <a:endParaRPr lang="zh-TW" altLang="en-US" dirty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3600" b="1" dirty="0" smtClean="0">
                <a:solidFill>
                  <a:srgbClr val="00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Interests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與家人相處、與朋友交流、探索新知</a:t>
            </a:r>
            <a:endParaRPr lang="en-US" altLang="zh-TW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3600" b="1" dirty="0" smtClean="0">
                <a:solidFill>
                  <a:srgbClr val="000066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Values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活著</a:t>
            </a:r>
            <a:r>
              <a:rPr lang="zh-TW" altLang="en-US" dirty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並不是為了只</a:t>
            </a:r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做個病人</a:t>
            </a:r>
            <a:endParaRPr lang="en-US" altLang="zh-TW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神經復元需要時間，寓復健於真實生活環境</a:t>
            </a:r>
            <a:endParaRPr lang="en-US" altLang="zh-TW" dirty="0" smtClean="0">
              <a:solidFill>
                <a:srgbClr val="FF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5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aid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384"/>
            <a:ext cx="9144000" cy="620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4674" y="0"/>
            <a:ext cx="8569325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000" b="1" dirty="0" smtClean="0">
                <a:solidFill>
                  <a:srgbClr val="CC0000"/>
                </a:solidFill>
                <a:latin typeface="+mj-ea"/>
                <a:ea typeface="+mj-ea"/>
              </a:rPr>
              <a:t>44</a:t>
            </a:r>
            <a:r>
              <a:rPr lang="zh-TW" altLang="en-US" sz="4000" b="1" dirty="0" smtClean="0">
                <a:solidFill>
                  <a:srgbClr val="CC0000"/>
                </a:solidFill>
                <a:latin typeface="+mj-ea"/>
                <a:ea typeface="+mj-ea"/>
              </a:rPr>
              <a:t>年前</a:t>
            </a:r>
            <a:r>
              <a:rPr lang="zh-TW" altLang="en-US" sz="4000" b="1" dirty="0" smtClean="0">
                <a:solidFill>
                  <a:srgbClr val="CC0000"/>
                </a:solidFill>
                <a:latin typeface="+mj-ea"/>
                <a:ea typeface="+mj-ea"/>
              </a:rPr>
              <a:t>很難想像我未來的人生，即使</a:t>
            </a:r>
            <a:r>
              <a:rPr lang="en-US" altLang="zh-TW" sz="4000" b="1" dirty="0" smtClean="0">
                <a:solidFill>
                  <a:srgbClr val="CC0000"/>
                </a:solidFill>
                <a:latin typeface="+mj-ea"/>
                <a:ea typeface="+mj-ea"/>
              </a:rPr>
              <a:t>103/10/3</a:t>
            </a:r>
            <a:r>
              <a:rPr lang="zh-TW" altLang="en-US" sz="4000" b="1" dirty="0" smtClean="0">
                <a:solidFill>
                  <a:srgbClr val="CC0000"/>
                </a:solidFill>
                <a:latin typeface="+mj-ea"/>
                <a:ea typeface="+mj-ea"/>
              </a:rPr>
              <a:t>進入手術室前也沒想到</a:t>
            </a:r>
            <a:r>
              <a:rPr lang="en-US" altLang="zh-TW" sz="4000" b="1" dirty="0" smtClean="0">
                <a:solidFill>
                  <a:srgbClr val="CC0000"/>
                </a:solidFill>
                <a:latin typeface="+mj-ea"/>
                <a:ea typeface="+mj-ea"/>
              </a:rPr>
              <a:t>…</a:t>
            </a:r>
            <a:endParaRPr lang="zh-TW" altLang="en-US" sz="4000" b="1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314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Habituation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Habits</a:t>
            </a:r>
          </a:p>
          <a:p>
            <a:pPr lvl="1"/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早睡早起</a:t>
            </a:r>
            <a:endParaRPr lang="en-US" altLang="zh-TW" dirty="0" smtClean="0">
              <a:solidFill>
                <a:srgbClr val="33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把每天要做的事</a:t>
            </a:r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，上洗手間、盥洗、吃三餐、服藥、洗澡、去書房，用</a:t>
            </a:r>
            <a:r>
              <a:rPr lang="en-US" altLang="zh-TW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walker</a:t>
            </a:r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親自走去，即便左腿還軟的時候</a:t>
            </a:r>
            <a:endParaRPr lang="en-US" altLang="zh-TW" dirty="0" smtClean="0">
              <a:solidFill>
                <a:srgbClr val="33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做</a:t>
            </a:r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運動</a:t>
            </a:r>
            <a:r>
              <a:rPr lang="en-US" altLang="zh-TW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拉筋、強化肌力</a:t>
            </a:r>
            <a:r>
              <a:rPr lang="en-US" altLang="zh-TW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…)</a:t>
            </a:r>
          </a:p>
          <a:p>
            <a:r>
              <a:rPr lang="en-US" altLang="zh-TW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Internalized roles</a:t>
            </a:r>
          </a:p>
          <a:p>
            <a:pPr lvl="1"/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身</a:t>
            </a:r>
            <a:endParaRPr lang="en-US" altLang="zh-TW" dirty="0" smtClean="0">
              <a:solidFill>
                <a:srgbClr val="33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心</a:t>
            </a:r>
            <a:endParaRPr lang="en-US" altLang="zh-TW" dirty="0" smtClean="0">
              <a:solidFill>
                <a:srgbClr val="33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/>
            <a:r>
              <a:rPr lang="zh-TW" altLang="en-US" dirty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靈</a:t>
            </a:r>
            <a:r>
              <a:rPr lang="zh-TW" altLang="en-US" dirty="0" smtClean="0">
                <a:solidFill>
                  <a:srgbClr val="3333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endParaRPr lang="zh-TW" altLang="en-US" dirty="0">
              <a:solidFill>
                <a:srgbClr val="3333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9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住家</a:t>
            </a: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：寓復健於生活</a:t>
            </a:r>
            <a:endParaRPr lang="en-US" altLang="zh-TW" dirty="0" smtClean="0">
              <a:solidFill>
                <a:srgbClr val="003300"/>
              </a:solidFill>
              <a:latin typeface="+mj-ea"/>
              <a:ea typeface="+mj-ea"/>
            </a:endParaRPr>
          </a:p>
          <a:p>
            <a:pPr lvl="1"/>
            <a:r>
              <a:rPr lang="zh-TW" altLang="en-US" dirty="0">
                <a:solidFill>
                  <a:srgbClr val="003300"/>
                </a:solidFill>
                <a:latin typeface="+mj-ea"/>
                <a:ea typeface="+mj-ea"/>
              </a:rPr>
              <a:t>樓梯軌道升降椅</a:t>
            </a:r>
            <a:r>
              <a:rPr lang="en-US" altLang="zh-TW" dirty="0" smtClean="0">
                <a:solidFill>
                  <a:srgbClr val="00330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得知同棟大廈十樓鄰居裝設，我才敢出回家</a:t>
            </a:r>
            <a:r>
              <a:rPr lang="en-US" altLang="zh-TW" dirty="0" smtClean="0">
                <a:solidFill>
                  <a:srgbClr val="003300"/>
                </a:solidFill>
                <a:latin typeface="+mj-ea"/>
                <a:ea typeface="+mj-ea"/>
              </a:rPr>
              <a:t>)</a:t>
            </a: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、浴廁、臥室、客廳、書房、廚房、陽台、和室。</a:t>
            </a:r>
            <a:endParaRPr lang="en-US" altLang="zh-TW" dirty="0" smtClean="0">
              <a:solidFill>
                <a:srgbClr val="003300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停車位：</a:t>
            </a: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室內或室外、斜坡、人行道落差高度、地面平整度</a:t>
            </a:r>
            <a:endParaRPr lang="en-US" altLang="zh-TW" dirty="0" smtClean="0">
              <a:solidFill>
                <a:srgbClr val="003300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餐廳</a:t>
            </a:r>
            <a:r>
              <a:rPr lang="zh-TW" altLang="en-US" dirty="0" smtClean="0">
                <a:latin typeface="+mj-ea"/>
                <a:ea typeface="+mj-ea"/>
              </a:rPr>
              <a:t>：遠企、福華的殘障停車位很友善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飯店</a:t>
            </a: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：台中長榮桂冠、竹南兆品有無障礙住房</a:t>
            </a:r>
            <a:endParaRPr lang="en-US" altLang="zh-TW" dirty="0" smtClean="0">
              <a:solidFill>
                <a:srgbClr val="003300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機構：</a:t>
            </a:r>
            <a:r>
              <a:rPr lang="zh-TW" altLang="en-US" dirty="0" smtClean="0">
                <a:latin typeface="+mj-ea"/>
                <a:ea typeface="+mj-ea"/>
              </a:rPr>
              <a:t>一、二</a:t>
            </a:r>
            <a:r>
              <a:rPr lang="zh-TW" altLang="en-US" dirty="0">
                <a:latin typeface="+mj-ea"/>
                <a:ea typeface="+mj-ea"/>
              </a:rPr>
              <a:t>月坐</a:t>
            </a:r>
            <a:r>
              <a:rPr lang="zh-TW" altLang="en-US" dirty="0" smtClean="0">
                <a:latin typeface="+mj-ea"/>
                <a:ea typeface="+mj-ea"/>
              </a:rPr>
              <a:t>輪椅進入督導機構、三月起用</a:t>
            </a:r>
            <a:r>
              <a:rPr lang="en-US" altLang="zh-TW" dirty="0" smtClean="0">
                <a:latin typeface="+mj-ea"/>
                <a:ea typeface="+mj-ea"/>
              </a:rPr>
              <a:t>walker</a:t>
            </a:r>
            <a:r>
              <a:rPr lang="zh-TW" altLang="en-US" dirty="0" smtClean="0">
                <a:latin typeface="+mj-ea"/>
                <a:ea typeface="+mj-ea"/>
              </a:rPr>
              <a:t>進入機構。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4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台大雲林分院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我小妹認識曾峰毅醫師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台大神外杜永光教授的嫡傳弟子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en-US" dirty="0" smtClean="0">
                <a:latin typeface="+mj-ea"/>
                <a:ea typeface="+mj-ea"/>
              </a:rPr>
              <a:t>，把我當家人，直言應該馬上做減壓調整手術。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這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是跨專業整合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照顧需要的知識！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台大雲林分院跑</a:t>
            </a:r>
            <a:r>
              <a:rPr lang="en-US" altLang="zh-TW" dirty="0" smtClean="0">
                <a:latin typeface="+mj-ea"/>
                <a:ea typeface="+mj-ea"/>
              </a:rPr>
              <a:t>bedside</a:t>
            </a:r>
            <a:r>
              <a:rPr lang="zh-TW" altLang="en-US" dirty="0" smtClean="0">
                <a:latin typeface="+mj-ea"/>
                <a:ea typeface="+mj-ea"/>
              </a:rPr>
              <a:t>的</a:t>
            </a:r>
            <a:r>
              <a:rPr lang="en-US" altLang="zh-TW" dirty="0" smtClean="0">
                <a:latin typeface="+mj-ea"/>
                <a:ea typeface="+mj-ea"/>
              </a:rPr>
              <a:t>OT</a:t>
            </a:r>
            <a:r>
              <a:rPr lang="zh-TW" altLang="en-US" dirty="0" smtClean="0">
                <a:latin typeface="+mj-ea"/>
                <a:ea typeface="+mj-ea"/>
              </a:rPr>
              <a:t>看到我的資料，嚇一跳，提早一天來病房評估我，並指導自己可練習的治療活動。安排資深女性</a:t>
            </a:r>
            <a:r>
              <a:rPr lang="en-US" altLang="zh-TW" dirty="0" smtClean="0">
                <a:latin typeface="+mj-ea"/>
                <a:ea typeface="+mj-ea"/>
              </a:rPr>
              <a:t>OT</a:t>
            </a:r>
            <a:r>
              <a:rPr lang="zh-TW" altLang="en-US" dirty="0" smtClean="0">
                <a:latin typeface="+mj-ea"/>
                <a:ea typeface="+mj-ea"/>
              </a:rPr>
              <a:t>、</a:t>
            </a:r>
            <a:r>
              <a:rPr lang="en-US" altLang="zh-TW" dirty="0" smtClean="0">
                <a:latin typeface="+mj-ea"/>
                <a:ea typeface="+mj-ea"/>
              </a:rPr>
              <a:t>PT</a:t>
            </a:r>
            <a:r>
              <a:rPr lang="zh-TW" altLang="en-US" dirty="0" smtClean="0">
                <a:latin typeface="+mj-ea"/>
                <a:ea typeface="+mj-ea"/>
              </a:rPr>
              <a:t>治療我，令我非常感謝。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sz="3600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復健護理台大最</a:t>
            </a:r>
            <a:r>
              <a:rPr lang="zh-TW" altLang="en-US" dirty="0" smtClean="0"/>
              <a:t>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 smtClean="0">
                <a:latin typeface="+mj-ea"/>
                <a:ea typeface="+mj-ea"/>
              </a:rPr>
              <a:t>我住過五間醫院，三家醫院的護理師都是剛入門的資淺人員。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+mj-ea"/>
                <a:ea typeface="+mj-ea"/>
              </a:rPr>
              <a:t>我</a:t>
            </a:r>
            <a:r>
              <a:rPr lang="zh-TW" altLang="en-US" dirty="0" smtClean="0">
                <a:latin typeface="+mj-ea"/>
                <a:ea typeface="+mj-ea"/>
              </a:rPr>
              <a:t>為了馬尾症候群問題的大小便訓練問題，毅然決定從雲林分院轉回單人房一位難求的台大醫院，所幸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小玲老師的大力幫忙</a:t>
            </a:r>
            <a:r>
              <a:rPr lang="zh-TW" altLang="en-US" dirty="0" smtClean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3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復健期</a:t>
            </a:r>
            <a:r>
              <a:rPr lang="en-US" altLang="zh-TW" dirty="0" smtClean="0"/>
              <a:t>PT</a:t>
            </a:r>
            <a:r>
              <a:rPr lang="zh-TW" altLang="en-US" dirty="0" smtClean="0"/>
              <a:t>的幫助很大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過去我以為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OT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有學心理疾病職能治療學，所以人際互動技巧勝過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PT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。其實不然，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PT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都尊稱我老師、即使中途換了治療師，前後治療師都會招呼我；彼此像朋友。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PT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會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肯定病人的進步、關懷訓練中病人是否太累。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對病人的發問：精準地提點注意運動的方法，以防運動傷害。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每次不會一陳不變的訓練內容，會安排新的訓練內容。</a:t>
            </a:r>
            <a:endParaRPr lang="zh-TW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130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主治醫師都很親切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半世紀來，醫師態度的轉變是最大的，從老一輩的醫師唯我獨尊，到現在幾乎所有的醫師都很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親切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OT</a:t>
            </a:r>
            <a:r>
              <a:rPr lang="zh-TW" altLang="en-US" dirty="0" smtClean="0">
                <a:latin typeface="+mj-ea"/>
                <a:ea typeface="+mj-ea"/>
              </a:rPr>
              <a:t>是醫療服務業，我們要好好向醫師學習！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9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CCFFFF"/>
                </a:solidFill>
              </a:rPr>
              <a:t>多元親友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663300"/>
                </a:solidFill>
                <a:latin typeface="+mj-ea"/>
                <a:ea typeface="+mj-ea"/>
              </a:rPr>
              <a:t>病人需要多元的親友：</a:t>
            </a:r>
            <a:endParaRPr lang="en-US" altLang="zh-TW" dirty="0" smtClean="0">
              <a:solidFill>
                <a:srgbClr val="66330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663300"/>
                </a:solidFill>
                <a:latin typeface="+mj-ea"/>
                <a:ea typeface="+mj-ea"/>
              </a:rPr>
              <a:t>感性：</a:t>
            </a:r>
            <a:endParaRPr lang="en-US" altLang="zh-TW" dirty="0" smtClean="0">
              <a:solidFill>
                <a:srgbClr val="66330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663300"/>
                </a:solidFill>
                <a:latin typeface="+mj-ea"/>
                <a:ea typeface="+mj-ea"/>
              </a:rPr>
              <a:t>知性：</a:t>
            </a:r>
            <a:endParaRPr lang="en-US" altLang="zh-TW" dirty="0" smtClean="0">
              <a:solidFill>
                <a:srgbClr val="66330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663300"/>
                </a:solidFill>
                <a:latin typeface="+mj-ea"/>
                <a:ea typeface="+mj-ea"/>
              </a:rPr>
              <a:t>理性：</a:t>
            </a:r>
            <a:endParaRPr lang="zh-TW" altLang="en-US" dirty="0">
              <a:solidFill>
                <a:srgbClr val="6633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4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zh-TW" dirty="0" smtClean="0"/>
              <a:t>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3366"/>
                </a:solidFill>
              </a:rPr>
              <a:t>最近書審</a:t>
            </a:r>
            <a:r>
              <a:rPr lang="en-US" altLang="zh-TW" sz="3600" b="1" dirty="0" smtClean="0">
                <a:solidFill>
                  <a:srgbClr val="003366"/>
                </a:solidFill>
              </a:rPr>
              <a:t>OTPGY</a:t>
            </a:r>
            <a:r>
              <a:rPr lang="zh-TW" altLang="en-US" sz="3600" b="1" dirty="0" smtClean="0">
                <a:solidFill>
                  <a:srgbClr val="003366"/>
                </a:solidFill>
              </a:rPr>
              <a:t>，發現問題：</a:t>
            </a:r>
            <a:endParaRPr lang="en-US" altLang="zh-TW" sz="3600" b="1" dirty="0" smtClean="0">
              <a:solidFill>
                <a:srgbClr val="003366"/>
              </a:solidFill>
            </a:endParaRPr>
          </a:p>
          <a:p>
            <a:r>
              <a:rPr lang="en-US" altLang="zh-TW" sz="3600" b="1" dirty="0" smtClean="0">
                <a:solidFill>
                  <a:srgbClr val="003366"/>
                </a:solidFill>
              </a:rPr>
              <a:t>Skills constituents</a:t>
            </a: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</a:rPr>
              <a:t>生理某醫院的生理</a:t>
            </a:r>
            <a:r>
              <a:rPr lang="en-US" altLang="zh-TW" b="1" dirty="0" smtClean="0">
                <a:solidFill>
                  <a:srgbClr val="FF0000"/>
                </a:solidFill>
              </a:rPr>
              <a:t>OT</a:t>
            </a:r>
            <a:r>
              <a:rPr lang="zh-TW" altLang="en-US" b="1" dirty="0" smtClean="0">
                <a:solidFill>
                  <a:srgbClr val="FF0000"/>
                </a:solidFill>
              </a:rPr>
              <a:t>評估工具沒有</a:t>
            </a:r>
            <a:r>
              <a:rPr lang="en-US" altLang="zh-TW" b="1" dirty="0" smtClean="0">
                <a:solidFill>
                  <a:srgbClr val="FF0000"/>
                </a:solidFill>
              </a:rPr>
              <a:t>manual muscle testing, ROM </a:t>
            </a:r>
            <a:r>
              <a:rPr lang="zh-TW" altLang="en-US" b="1" dirty="0" smtClean="0">
                <a:solidFill>
                  <a:srgbClr val="FF0000"/>
                </a:solidFill>
              </a:rPr>
              <a:t>；心理</a:t>
            </a:r>
            <a:r>
              <a:rPr lang="en-US" altLang="zh-TW" b="1" dirty="0" smtClean="0">
                <a:solidFill>
                  <a:srgbClr val="FF0000"/>
                </a:solidFill>
              </a:rPr>
              <a:t>OT</a:t>
            </a:r>
            <a:r>
              <a:rPr lang="zh-TW" altLang="en-US" b="1" dirty="0" smtClean="0">
                <a:solidFill>
                  <a:srgbClr val="FF0000"/>
                </a:solidFill>
              </a:rPr>
              <a:t>評估工具沒有</a:t>
            </a:r>
            <a:r>
              <a:rPr lang="en-US" altLang="zh-TW" b="1" dirty="0" smtClean="0">
                <a:solidFill>
                  <a:srgbClr val="FF0000"/>
                </a:solidFill>
              </a:rPr>
              <a:t>ACL test, MOHO screening tool)</a:t>
            </a: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</a:rPr>
              <a:t>對於ＳＣＩ個案，</a:t>
            </a:r>
            <a:r>
              <a:rPr lang="en-US" altLang="zh-TW" b="1" dirty="0" smtClean="0">
                <a:solidFill>
                  <a:srgbClr val="FF0000"/>
                </a:solidFill>
              </a:rPr>
              <a:t>OT</a:t>
            </a:r>
            <a:r>
              <a:rPr lang="zh-TW" altLang="en-US" b="1" dirty="0" smtClean="0">
                <a:solidFill>
                  <a:srgbClr val="FF0000"/>
                </a:solidFill>
              </a:rPr>
              <a:t>可以更積極些。</a:t>
            </a:r>
            <a:endParaRPr lang="zh-TW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3366"/>
              </a:solidFill>
            </a:endParaRPr>
          </a:p>
          <a:p>
            <a:r>
              <a:rPr lang="en-US" altLang="zh-TW" sz="3600" b="1" dirty="0" smtClean="0">
                <a:solidFill>
                  <a:srgbClr val="003366"/>
                </a:solidFill>
              </a:rPr>
              <a:t>Skills</a:t>
            </a:r>
          </a:p>
          <a:p>
            <a:pPr lvl="1"/>
            <a:r>
              <a:rPr lang="zh-TW" altLang="en-US" b="1" dirty="0">
                <a:solidFill>
                  <a:srgbClr val="003366"/>
                </a:solidFill>
              </a:rPr>
              <a:t>我很期待未來還能</a:t>
            </a:r>
            <a:r>
              <a:rPr lang="en-US" altLang="zh-TW" dirty="0" smtClean="0">
                <a:solidFill>
                  <a:srgbClr val="FF0000"/>
                </a:solidFill>
              </a:rPr>
              <a:t>driving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zh-TW" altLang="en-US" dirty="0" smtClean="0"/>
              <a:t>期許</a:t>
            </a:r>
            <a:r>
              <a:rPr lang="en-US" altLang="zh-TW" dirty="0" smtClean="0"/>
              <a:t>OT</a:t>
            </a:r>
            <a:r>
              <a:rPr lang="zh-TW" altLang="en-US" dirty="0" smtClean="0"/>
              <a:t>未來可以再發展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SCI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繼續教育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zh-TW" altLang="en-US" sz="3600" dirty="0" smtClean="0">
                <a:latin typeface="+mj-ea"/>
                <a:ea typeface="+mj-ea"/>
              </a:rPr>
              <a:t>醫學中心的</a:t>
            </a:r>
            <a:r>
              <a:rPr lang="en-US" altLang="zh-TW" sz="3600" dirty="0" smtClean="0">
                <a:latin typeface="+mj-ea"/>
                <a:ea typeface="+mj-ea"/>
              </a:rPr>
              <a:t>OT</a:t>
            </a:r>
            <a:r>
              <a:rPr lang="zh-TW" altLang="en-US" sz="3600" dirty="0" smtClean="0">
                <a:latin typeface="+mj-ea"/>
                <a:ea typeface="+mj-ea"/>
              </a:rPr>
              <a:t>應該積極接</a:t>
            </a:r>
            <a:r>
              <a:rPr lang="en-US" altLang="zh-TW" sz="3600" dirty="0" smtClean="0">
                <a:latin typeface="+mj-ea"/>
                <a:ea typeface="+mj-ea"/>
              </a:rPr>
              <a:t>SCI</a:t>
            </a:r>
            <a:r>
              <a:rPr lang="zh-TW" altLang="en-US" sz="3600" dirty="0" smtClean="0">
                <a:latin typeface="+mj-ea"/>
                <a:ea typeface="+mj-ea"/>
              </a:rPr>
              <a:t>的病患，到</a:t>
            </a:r>
            <a:r>
              <a:rPr lang="en-US" altLang="zh-TW" sz="3600" dirty="0" smtClean="0">
                <a:latin typeface="+mj-ea"/>
                <a:ea typeface="+mj-ea"/>
              </a:rPr>
              <a:t>bedside</a:t>
            </a:r>
            <a:r>
              <a:rPr lang="zh-TW" altLang="en-US" sz="3600" dirty="0" smtClean="0">
                <a:latin typeface="+mj-ea"/>
                <a:ea typeface="+mj-ea"/>
              </a:rPr>
              <a:t>主動發掘病人；治療水平要齊一，這是</a:t>
            </a:r>
            <a:r>
              <a:rPr lang="en-US" altLang="zh-TW" sz="3600" dirty="0" smtClean="0">
                <a:latin typeface="+mj-ea"/>
                <a:ea typeface="+mj-ea"/>
              </a:rPr>
              <a:t>OT</a:t>
            </a:r>
            <a:r>
              <a:rPr lang="zh-TW" altLang="en-US" sz="3600" dirty="0" smtClean="0">
                <a:latin typeface="+mj-ea"/>
                <a:ea typeface="+mj-ea"/>
              </a:rPr>
              <a:t>組長的責任，不宜有的人做得很好，有的人訓練內容貧乏</a:t>
            </a:r>
            <a:r>
              <a:rPr lang="zh-TW" altLang="en-US" sz="3600" b="1" dirty="0" smtClean="0">
                <a:latin typeface="+mj-ea"/>
                <a:ea typeface="+mj-ea"/>
              </a:rPr>
              <a:t>。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對內行銷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zh-TW" altLang="en-US" sz="3600" dirty="0" smtClean="0">
                <a:latin typeface="+mj-ea"/>
                <a:ea typeface="+mj-ea"/>
              </a:rPr>
              <a:t>讓復健科醫師知道</a:t>
            </a:r>
            <a:r>
              <a:rPr lang="en-US" altLang="zh-TW" sz="3600" dirty="0" smtClean="0">
                <a:latin typeface="+mj-ea"/>
                <a:ea typeface="+mj-ea"/>
              </a:rPr>
              <a:t>OT</a:t>
            </a:r>
            <a:r>
              <a:rPr lang="zh-TW" altLang="en-US" sz="3600" dirty="0" smtClean="0">
                <a:latin typeface="+mj-ea"/>
                <a:ea typeface="+mj-ea"/>
              </a:rPr>
              <a:t>也可以做</a:t>
            </a:r>
            <a:r>
              <a:rPr lang="en-US" altLang="zh-TW" sz="3600" dirty="0" smtClean="0">
                <a:latin typeface="+mj-ea"/>
                <a:ea typeface="+mj-ea"/>
              </a:rPr>
              <a:t>SCI</a:t>
            </a:r>
            <a:r>
              <a:rPr lang="zh-TW" altLang="en-US" sz="3600" dirty="0" smtClean="0">
                <a:latin typeface="+mj-ea"/>
                <a:ea typeface="+mj-ea"/>
              </a:rPr>
              <a:t>。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社交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技巧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endParaRPr lang="en-US" altLang="zh-TW" sz="36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1">
              <a:spcBef>
                <a:spcPts val="1200"/>
              </a:spcBef>
            </a:pPr>
            <a:r>
              <a:rPr lang="zh-TW" altLang="en-US" dirty="0" smtClean="0">
                <a:solidFill>
                  <a:srgbClr val="003300"/>
                </a:solidFill>
                <a:latin typeface="+mj-ea"/>
                <a:ea typeface="+mj-ea"/>
              </a:rPr>
              <a:t>時代在改變</a:t>
            </a:r>
            <a:r>
              <a:rPr lang="en-US" altLang="zh-TW" dirty="0" smtClean="0">
                <a:solidFill>
                  <a:srgbClr val="003300"/>
                </a:solidFill>
                <a:latin typeface="+mj-ea"/>
                <a:ea typeface="+mj-ea"/>
              </a:rPr>
              <a:t>(</a:t>
            </a:r>
            <a:r>
              <a:rPr lang="zh-TW" altLang="en-US" b="1" dirty="0" smtClean="0">
                <a:solidFill>
                  <a:srgbClr val="003366"/>
                </a:solidFill>
                <a:latin typeface="+mj-ea"/>
                <a:ea typeface="+mj-ea"/>
              </a:rPr>
              <a:t>醫療也是服務業，我們不能輸給店員？</a:t>
            </a:r>
            <a:r>
              <a:rPr lang="en-US" altLang="zh-TW" dirty="0" smtClean="0">
                <a:solidFill>
                  <a:srgbClr val="003300"/>
                </a:solidFill>
                <a:latin typeface="+mj-ea"/>
                <a:ea typeface="+mj-ea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真正視病猶親，不因</a:t>
            </a:r>
            <a:r>
              <a:rPr lang="zh-TW" altLang="en-US" sz="3200" dirty="0" smtClean="0">
                <a:solidFill>
                  <a:srgbClr val="003300"/>
                </a:solidFill>
                <a:latin typeface="+mj-ea"/>
                <a:ea typeface="+mj-ea"/>
              </a:rPr>
              <a:t>人格內向而做得不夠</a:t>
            </a:r>
            <a:endParaRPr lang="en-US" altLang="zh-TW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修改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PGY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規範：</a:t>
            </a:r>
            <a:r>
              <a:rPr lang="zh-TW" altLang="en-US" sz="3600" b="1" dirty="0" smtClean="0">
                <a:latin typeface="+mj-ea"/>
                <a:ea typeface="+mj-ea"/>
              </a:rPr>
              <a:t>若</a:t>
            </a:r>
            <a:r>
              <a:rPr lang="en-US" altLang="zh-TW" sz="2800" b="1" dirty="0" smtClean="0">
                <a:latin typeface="+mj-ea"/>
                <a:ea typeface="+mj-ea"/>
              </a:rPr>
              <a:t>2</a:t>
            </a:r>
            <a:r>
              <a:rPr lang="zh-TW" altLang="en-US" sz="2800" b="1" dirty="0" smtClean="0">
                <a:latin typeface="+mj-ea"/>
                <a:ea typeface="+mj-ea"/>
              </a:rPr>
              <a:t>年平均學四類</a:t>
            </a:r>
            <a:r>
              <a:rPr lang="en-US" altLang="zh-TW" sz="2800" b="1" dirty="0" smtClean="0">
                <a:latin typeface="+mj-ea"/>
                <a:ea typeface="+mj-ea"/>
              </a:rPr>
              <a:t>(</a:t>
            </a:r>
            <a:r>
              <a:rPr lang="zh-TW" altLang="en-US" sz="2800" b="1" dirty="0" smtClean="0">
                <a:latin typeface="+mj-ea"/>
                <a:ea typeface="+mj-ea"/>
              </a:rPr>
              <a:t>生、心、兒、社</a:t>
            </a:r>
            <a:r>
              <a:rPr lang="en-US" altLang="zh-TW" sz="2800" b="1" dirty="0" smtClean="0">
                <a:latin typeface="+mj-ea"/>
                <a:ea typeface="+mj-ea"/>
              </a:rPr>
              <a:t>)</a:t>
            </a:r>
            <a:r>
              <a:rPr lang="zh-TW" altLang="en-US" sz="2800" b="1" dirty="0" smtClean="0">
                <a:latin typeface="+mj-ea"/>
                <a:ea typeface="+mj-ea"/>
              </a:rPr>
              <a:t>，</a:t>
            </a:r>
            <a:r>
              <a:rPr lang="en-US" altLang="zh-TW" sz="2800" b="1" dirty="0" smtClean="0">
                <a:latin typeface="+mj-ea"/>
                <a:ea typeface="+mj-ea"/>
              </a:rPr>
              <a:t>2</a:t>
            </a:r>
            <a:r>
              <a:rPr lang="zh-TW" altLang="en-US" sz="2800" b="1" dirty="0" smtClean="0">
                <a:latin typeface="+mj-ea"/>
                <a:ea typeface="+mj-ea"/>
              </a:rPr>
              <a:t>年後真的可以教別人？可以做精復機構負責人？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有得罪人的勇氣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 smtClean="0">
                <a:latin typeface="+mj-ea"/>
                <a:ea typeface="+mj-ea"/>
              </a:rPr>
              <a:t>為了大我，不在乎小我是否被討厭。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+mj-ea"/>
                <a:ea typeface="+mj-ea"/>
              </a:rPr>
              <a:t>剛從台大畢業，進入北市療工作時，我只要有理，則堅持不移，到今日。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+mj-ea"/>
                <a:ea typeface="+mj-ea"/>
              </a:rPr>
              <a:t>如今，為了</a:t>
            </a:r>
            <a:r>
              <a:rPr lang="en-US" altLang="zh-TW" dirty="0" smtClean="0">
                <a:latin typeface="+mj-ea"/>
                <a:ea typeface="+mj-ea"/>
              </a:rPr>
              <a:t>OT</a:t>
            </a:r>
            <a:r>
              <a:rPr lang="zh-TW" altLang="en-US" dirty="0" smtClean="0">
                <a:latin typeface="+mj-ea"/>
                <a:ea typeface="+mj-ea"/>
              </a:rPr>
              <a:t>未來能更上一層樓，也要說真話。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+mj-ea"/>
                <a:ea typeface="+mj-ea"/>
              </a:rPr>
              <a:t>我深信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『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青天</a:t>
            </a:r>
            <a:r>
              <a:rPr lang="zh-TW" altLang="en-US" b="1" dirty="0">
                <a:solidFill>
                  <a:srgbClr val="FF0000"/>
                </a:solidFill>
                <a:latin typeface="+mj-ea"/>
                <a:ea typeface="+mj-ea"/>
              </a:rPr>
              <a:t>創造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時代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』</a:t>
            </a:r>
            <a:r>
              <a:rPr lang="zh-TW" altLang="en-US" dirty="0" smtClean="0">
                <a:latin typeface="+mj-ea"/>
                <a:ea typeface="+mj-ea"/>
              </a:rPr>
              <a:t>，雖然我身體不再年輕，但心裡永遠年輕。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9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病史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US" altLang="zh-TW" sz="3600" b="1" dirty="0" smtClean="0">
                <a:solidFill>
                  <a:srgbClr val="C00000"/>
                </a:solidFill>
              </a:rPr>
              <a:t>Spondylolisthesis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腰椎滑脫</a:t>
            </a:r>
            <a:r>
              <a:rPr lang="en-US" altLang="zh-TW" dirty="0" smtClean="0">
                <a:solidFill>
                  <a:srgbClr val="C00000"/>
                </a:solidFill>
              </a:rPr>
              <a:t>, grade I </a:t>
            </a:r>
            <a:r>
              <a:rPr lang="en-US" altLang="zh-TW" b="1" dirty="0" smtClean="0">
                <a:solidFill>
                  <a:srgbClr val="C00000"/>
                </a:solidFill>
              </a:rPr>
              <a:t>at L3-4 and L4-5</a:t>
            </a:r>
            <a:r>
              <a:rPr lang="en-US" altLang="zh-TW" dirty="0" smtClean="0">
                <a:solidFill>
                  <a:srgbClr val="C00000"/>
                </a:solidFill>
              </a:rPr>
              <a:t>, status post left </a:t>
            </a:r>
            <a:r>
              <a:rPr lang="en-US" altLang="zh-TW" dirty="0" err="1" smtClean="0">
                <a:solidFill>
                  <a:srgbClr val="C00000"/>
                </a:solidFill>
              </a:rPr>
              <a:t>transforaminal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椎間孔</a:t>
            </a:r>
            <a:r>
              <a:rPr lang="en-US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lumbar interbody fusion with posterior fixation L3-5 on </a:t>
            </a:r>
            <a:r>
              <a:rPr lang="en-US" altLang="zh-TW" b="1" dirty="0" smtClean="0">
                <a:solidFill>
                  <a:srgbClr val="C00000"/>
                </a:solidFill>
              </a:rPr>
              <a:t>103-</a:t>
            </a:r>
            <a:r>
              <a:rPr lang="en-US" altLang="zh-TW" sz="3600" b="1" dirty="0" smtClean="0">
                <a:solidFill>
                  <a:srgbClr val="C00000"/>
                </a:solidFill>
              </a:rPr>
              <a:t>10-03</a:t>
            </a:r>
            <a:r>
              <a:rPr lang="en-US" altLang="zh-TW" sz="3600" dirty="0" smtClean="0">
                <a:solidFill>
                  <a:srgbClr val="C00000"/>
                </a:solidFill>
              </a:rPr>
              <a:t>, </a:t>
            </a:r>
            <a:r>
              <a:rPr lang="en-US" altLang="zh-TW" sz="3600" b="1" dirty="0" smtClean="0">
                <a:solidFill>
                  <a:srgbClr val="C00000"/>
                </a:solidFill>
              </a:rPr>
              <a:t>complicated with </a:t>
            </a:r>
            <a:r>
              <a:rPr lang="en-US" altLang="zh-TW" sz="3600" b="1" dirty="0">
                <a:solidFill>
                  <a:srgbClr val="C00000"/>
                </a:solidFill>
              </a:rPr>
              <a:t>cau</a:t>
            </a:r>
            <a:r>
              <a:rPr lang="en-US" altLang="zh-TW" sz="3600" b="1" dirty="0" smtClean="0">
                <a:solidFill>
                  <a:srgbClr val="C00000"/>
                </a:solidFill>
              </a:rPr>
              <a:t>da </a:t>
            </a:r>
            <a:r>
              <a:rPr lang="en-US" altLang="zh-TW" sz="3600" b="1" dirty="0" err="1" smtClean="0">
                <a:solidFill>
                  <a:srgbClr val="C00000"/>
                </a:solidFill>
              </a:rPr>
              <a:t>equina</a:t>
            </a:r>
            <a:r>
              <a:rPr lang="en-US" altLang="zh-TW" sz="3600" b="1" dirty="0" smtClean="0">
                <a:solidFill>
                  <a:srgbClr val="C00000"/>
                </a:solidFill>
              </a:rPr>
              <a:t> syndrome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馬尾神經症候群</a:t>
            </a:r>
            <a:r>
              <a:rPr lang="en-US" altLang="zh-TW" b="1" dirty="0" smtClean="0"/>
              <a:t>,</a:t>
            </a:r>
            <a:r>
              <a:rPr lang="en-US" altLang="zh-TW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altLang="zh-TW" dirty="0" smtClean="0">
                <a:solidFill>
                  <a:srgbClr val="006600"/>
                </a:solidFill>
              </a:rPr>
              <a:t>status post L3-5 </a:t>
            </a:r>
            <a:r>
              <a:rPr lang="en-US" altLang="zh-TW" sz="3600" b="1" dirty="0" smtClean="0">
                <a:solidFill>
                  <a:srgbClr val="006600"/>
                </a:solidFill>
              </a:rPr>
              <a:t>laminectomy</a:t>
            </a:r>
            <a:r>
              <a:rPr lang="zh-TW" altLang="en-US" sz="36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椎板切除術</a:t>
            </a:r>
            <a:r>
              <a:rPr lang="en-US" altLang="zh-TW" sz="36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rgbClr val="006600"/>
                </a:solidFill>
              </a:rPr>
              <a:t>for decompression 103-10-21</a:t>
            </a:r>
            <a:endParaRPr lang="zh-TW" altLang="en-US" sz="3600" b="1" dirty="0">
              <a:solidFill>
                <a:srgbClr val="0066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886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放在心上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我曾經改變了大我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國家、社會、專業、科室、家庭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…)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甚麼？</a:t>
            </a:r>
            <a:endParaRPr lang="en-US" altLang="zh-TW" sz="3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spcBef>
                <a:spcPts val="1800"/>
              </a:spcBef>
            </a:pP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我曾經努力過嗎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？</a:t>
            </a:r>
            <a:endParaRPr lang="en-US" altLang="zh-TW" sz="3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spcBef>
                <a:spcPts val="1800"/>
              </a:spcBef>
            </a:pP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努力過程，曾經請教過良師益友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嗎？</a:t>
            </a:r>
            <a:endParaRPr lang="zh-TW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9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zh-TW" altLang="en-US" dirty="0" smtClean="0"/>
              <a:t>醫師素質差異大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80526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到台北市立萬芳醫院骨科楊志鴻醫師做</a:t>
            </a:r>
            <a:r>
              <a:rPr lang="zh-TW" altLang="en-US" b="1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腰椎微創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：術後三天內未出現預期結果，應再做一次開刀補救前次的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失誤，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醫師卻一直呼嚨，不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面對我提出的問題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感覺喪失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：手術後麻醉退，我</a:t>
            </a:r>
            <a:r>
              <a:rPr lang="zh-TW" altLang="en-US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醒來時從臀部到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腳</a:t>
            </a:r>
            <a:r>
              <a:rPr lang="zh-TW" altLang="en-US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感覺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喪失，所以我不知道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腳在哪裡。甚至一個月後，躺著明明腿在床上，卻覺得腿好像浮在空中。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動作癱瘓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：雙腿膝關節以下癱瘓、左腿的癱瘓更嚴重許多。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1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躺床不動肌力快速喪失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75252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馬尾</a:t>
            </a:r>
            <a:r>
              <a:rPr lang="zh-TW" altLang="en-US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神經被碎骨壓傷，下半身感覺喪失的恐懼與不適</a:t>
            </a:r>
            <a:endParaRPr lang="en-US" altLang="zh-TW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癱瘓造成肌肉快速萎縮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每天喪失</a:t>
            </a:r>
            <a:r>
              <a:rPr lang="en-US" altLang="zh-TW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1~3%</a:t>
            </a: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肌力；</a:t>
            </a:r>
            <a:endParaRPr lang="en-US" altLang="zh-TW" sz="3200" b="1" dirty="0" smtClean="0">
              <a:solidFill>
                <a:srgbClr val="C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每週喪失</a:t>
            </a:r>
            <a:r>
              <a:rPr lang="en-US" altLang="zh-TW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10~20%</a:t>
            </a: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肌力；</a:t>
            </a:r>
            <a:endParaRPr lang="en-US" altLang="zh-TW" sz="3200" b="1" dirty="0" smtClean="0">
              <a:solidFill>
                <a:srgbClr val="C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altLang="zh-TW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3~5</a:t>
            </a: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週喪失</a:t>
            </a:r>
            <a:r>
              <a:rPr lang="en-US" altLang="zh-TW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50%</a:t>
            </a:r>
            <a:r>
              <a:rPr lang="zh-TW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肌力</a:t>
            </a:r>
            <a:r>
              <a:rPr lang="en-US" altLang="zh-TW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52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平日廣交各類朋友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平日要交遊廣闊，方有各種人力資源可諮詢、可運用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因認識臺大醫院雲林分院神經外科曾峰毅醫師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杜永光教授的弟子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，住萬芳醫院時即</a:t>
            </a:r>
            <a:r>
              <a:rPr lang="zh-TW" altLang="en-US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將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MRI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請曾醫師判斷。同時也請教長庚、國泰的專家。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豬部的朋友正好是臺大醫院雲林分院的救護車外包廠商，派車到萬芳接下去。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車子 一到，立即檢查、開刀，不耽誤。</a:t>
            </a:r>
            <a:endParaRPr lang="en-US" altLang="zh-TW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21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zh-TW" altLang="en-US" dirty="0" smtClean="0"/>
              <a:t>多數醫院護理師資歷僅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在萬芳醫院，術後我請教可拔尿管嗎？護理師早上八點，叮嚀我多喝水，直到傍晚六點，自己無法解尿，壓膀胱也壓不出來，膀胱已脹到難過，堅持導尿，倒出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1000cc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。這是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極危險的作法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臺大雲林分院，護理師也是剛入行的，問甚麼都回答要問醫師。住萬芳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天、住雲林分院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天，仍然差尿管、無法解便。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警覺大小便的復健護理必須回臺大總院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台大復健部護理，不論護理長、資深、資淺的護理師都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r>
              <a:rPr lang="en-US" altLang="zh-TW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nice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，有問有答，非常專業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，令我信服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06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臺大、仁愛才有資深護理師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請臺大同事幫忙找復健病房單人房床位。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大便訓練平均需兩週，一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週完成可自行解便。但仍靠軟便劑、多吃蔬菜。之後以吃更多蔬菜，取代服藥。作息正常，定時解便。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小便訓練也比平均更快學會自解，護理師要教，自己也要去領悟如何使力排空膀胱的尿液，否則餘尿容易造成發炎。自己購買服用蔓越莓片有幫助。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4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主動跟醫師討論病情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每天主治醫師會到病房來看，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事先準備問題請教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上網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認識服用藥物的作用及副作用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，並了解有無其他取代的方法，儘量減藥。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主治醫師有門診、會議、研究、教學、出國等，未必每天看得到；住院醫師則天天會看到，有問題也可再請教，但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素質則差異更大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，自己要清楚藥該在早、午、晚、睡前服用。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5BBC-B01D-47F9-826C-EAED1BD6438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0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1298</TotalTime>
  <Words>2397</Words>
  <Application>Microsoft Office PowerPoint</Application>
  <PresentationFormat>如螢幕大小 (4:3)</PresentationFormat>
  <Paragraphs>192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行雲流水</vt:lpstr>
      <vt:lpstr>當治療師角色反轉 --職能治療知能內化的大考驗</vt:lpstr>
      <vt:lpstr>PowerPoint 簡報</vt:lpstr>
      <vt:lpstr>病史</vt:lpstr>
      <vt:lpstr>醫師素質差異大</vt:lpstr>
      <vt:lpstr>躺床不動肌力快速喪失</vt:lpstr>
      <vt:lpstr>平日廣交各類朋友</vt:lpstr>
      <vt:lpstr>多數醫院護理師資歷僅3個月</vt:lpstr>
      <vt:lpstr>臺大、仁愛才有資深護理師</vt:lpstr>
      <vt:lpstr>主動跟醫師討論病情</vt:lpstr>
      <vt:lpstr>各院復健素質也有差</vt:lpstr>
      <vt:lpstr>萬芳醫院愧對醫學中心之美名</vt:lpstr>
      <vt:lpstr>自求多福</vt:lpstr>
      <vt:lpstr>醫院美髮部床邊洗髮</vt:lpstr>
      <vt:lpstr>Social network</vt:lpstr>
      <vt:lpstr>真心經營</vt:lpstr>
      <vt:lpstr>運籌帷幄：發揮各成員職能角色</vt:lpstr>
      <vt:lpstr>adaptation</vt:lpstr>
      <vt:lpstr>communication</vt:lpstr>
      <vt:lpstr>Volition</vt:lpstr>
      <vt:lpstr>Habituation</vt:lpstr>
      <vt:lpstr>environment</vt:lpstr>
      <vt:lpstr>台大雲林分院</vt:lpstr>
      <vt:lpstr>復健護理台大最強</vt:lpstr>
      <vt:lpstr>復健期PT的幫助很大</vt:lpstr>
      <vt:lpstr>主治醫師都很親切</vt:lpstr>
      <vt:lpstr>多元親友</vt:lpstr>
      <vt:lpstr>performance</vt:lpstr>
      <vt:lpstr>期許OT未來可以再發展</vt:lpstr>
      <vt:lpstr>有得罪人的勇氣</vt:lpstr>
      <vt:lpstr>放在心上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當治療師角色反轉 --職能治療知能內化的大考驗</dc:title>
  <dc:creator>Kau</dc:creator>
  <cp:lastModifiedBy>Kau</cp:lastModifiedBy>
  <cp:revision>95</cp:revision>
  <dcterms:created xsi:type="dcterms:W3CDTF">2015-03-25T08:57:48Z</dcterms:created>
  <dcterms:modified xsi:type="dcterms:W3CDTF">2016-02-26T13:50:15Z</dcterms:modified>
</cp:coreProperties>
</file>